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0" r:id="rId7"/>
    <p:sldId id="261" r:id="rId8"/>
    <p:sldId id="262" r:id="rId9"/>
    <p:sldId id="259" r:id="rId10"/>
  </p:sldIdLst>
  <p:sldSz cx="12192000" cy="6858000"/>
  <p:notesSz cx="6858000" cy="9144000"/>
  <p:custDataLst>
    <p:tags r:id="rId1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 varScale="1">
        <p:scale>
          <a:sx n="89" d="100"/>
          <a:sy n="89" d="100"/>
        </p:scale>
        <p:origin x="68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image" Target="../media/image4.png"/><Relationship Id="rId20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2.png"/><Relationship Id="rId18" Type="http://schemas.openxmlformats.org/officeDocument/2006/relationships/image" Target="../media/image1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1B7F26A-5A92-4B83-ADEB-BDCEDECDB0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D4DF1-0DE9-4AE1-B026-A8EA4874D228}" type="slidenum">
              <a:rPr lang="zh-CN" altLang="en-US" smtClean="0"/>
            </a:fld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640" y="835818"/>
            <a:ext cx="9646146" cy="479994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  <a:headEnd/>
            <a:tailEnd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672307"/>
            <a:ext cx="9144000" cy="2387600"/>
          </a:xfrm>
        </p:spPr>
        <p:txBody>
          <a:bodyPr/>
          <a:lstStyle/>
          <a:p>
            <a:r>
              <a:rPr lang="en-US" altLang="zh-CN" dirty="0"/>
              <a:t>Amazon River Dolphin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779385" y="4408805"/>
            <a:ext cx="2888615" cy="2630170"/>
          </a:xfrm>
        </p:spPr>
        <p:txBody>
          <a:bodyPr>
            <a:normAutofit/>
          </a:bodyPr>
          <a:lstStyle/>
          <a:p>
            <a:r>
              <a:rPr lang="en-US" altLang="zh-CN" dirty="0"/>
              <a:t>Class 1.2 Leon</a:t>
            </a:r>
            <a:endParaRPr lang="en-US" altLang="zh-CN" dirty="0"/>
          </a:p>
          <a:p>
            <a:r>
              <a:rPr lang="en-US" altLang="zh-CN" dirty="0"/>
              <a:t>HPCX73603</a:t>
            </a: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6049" y="1002787"/>
            <a:ext cx="9404723" cy="1400530"/>
          </a:xfrm>
        </p:spPr>
        <p:txBody>
          <a:bodyPr/>
          <a:lstStyle/>
          <a:p>
            <a:r>
              <a:rPr lang="en-US" altLang="zh-CN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Fact Sheet:</a:t>
            </a:r>
            <a:endParaRPr lang="zh-CN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60662" y="2060063"/>
            <a:ext cx="8946541" cy="4195481"/>
          </a:xfrm>
        </p:spPr>
        <p:txBody>
          <a:bodyPr/>
          <a:lstStyle/>
          <a:p>
            <a:r>
              <a:rPr lang="en-US" altLang="zh-CN" dirty="0"/>
              <a:t>1: Appearance</a:t>
            </a:r>
            <a:endParaRPr lang="en-US" altLang="zh-CN" dirty="0"/>
          </a:p>
          <a:p>
            <a:r>
              <a:rPr lang="en-US" altLang="zh-CN" dirty="0"/>
              <a:t>2: Size</a:t>
            </a:r>
            <a:endParaRPr lang="en-US" altLang="zh-CN" dirty="0"/>
          </a:p>
          <a:p>
            <a:r>
              <a:rPr lang="en-US" altLang="zh-CN" dirty="0"/>
              <a:t>3: Lifespan &amp; habitat</a:t>
            </a:r>
            <a:endParaRPr lang="en-US" altLang="zh-CN" dirty="0"/>
          </a:p>
          <a:p>
            <a:r>
              <a:rPr lang="en-US" altLang="zh-CN" dirty="0"/>
              <a:t>4: Diet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4" y="1143000"/>
            <a:ext cx="5092906" cy="2514600"/>
          </a:xfrm>
        </p:spPr>
        <p:txBody>
          <a:bodyPr>
            <a:normAutofit fontScale="90000"/>
          </a:bodyPr>
          <a:lstStyle/>
          <a:p>
            <a:br>
              <a:rPr lang="en-US" altLang="zh-CN" sz="3200" dirty="0">
                <a:latin typeface="+mn-lt"/>
              </a:rPr>
            </a:br>
            <a:br>
              <a:rPr lang="en-US" altLang="zh-CN" sz="3200" dirty="0">
                <a:latin typeface="+mn-lt"/>
              </a:rPr>
            </a:br>
            <a:br>
              <a:rPr lang="en-US" altLang="zh-CN" sz="3200" dirty="0">
                <a:latin typeface="+mn-lt"/>
              </a:rPr>
            </a:br>
            <a:br>
              <a:rPr lang="en-US" altLang="zh-CN" sz="3200" dirty="0">
                <a:latin typeface="+mn-lt"/>
              </a:rPr>
            </a:br>
            <a:r>
              <a:rPr lang="en-US" altLang="zh-CN" sz="47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Appearance</a:t>
            </a:r>
            <a:br>
              <a:rPr lang="en-US" altLang="zh-CN" sz="3200" dirty="0"/>
            </a:br>
            <a:br>
              <a:rPr lang="en-US" altLang="zh-CN" sz="3200" dirty="0"/>
            </a:br>
            <a:r>
              <a:rPr lang="en-US" altLang="zh-CN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</a:rPr>
              <a:t>The color is usually gray</a:t>
            </a:r>
            <a:br>
              <a:rPr lang="en-US" altLang="zh-CN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</a:rPr>
            </a:br>
            <a:r>
              <a:rPr lang="en-US" altLang="zh-CN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</a:rPr>
              <a:t>Long and thin beak</a:t>
            </a:r>
            <a:br>
              <a:rPr lang="en-US" altLang="zh-CN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</a:rPr>
            </a:br>
            <a:r>
              <a:rPr lang="en-US" altLang="zh-CN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</a:rPr>
              <a:t>Small eyes</a:t>
            </a:r>
            <a:br>
              <a:rPr lang="en-US" altLang="zh-CN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</a:rPr>
            </a:br>
            <a:br>
              <a:rPr lang="en-US" altLang="zh-CN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</a:rPr>
            </a:br>
            <a:endParaRPr lang="en-US" altLang="zh-CN" sz="3200" dirty="0">
              <a:solidFill>
                <a:schemeClr val="bg2">
                  <a:lumMod val="20000"/>
                  <a:lumOff val="80000"/>
                </a:schemeClr>
              </a:solidFill>
              <a:latin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altLang="zh-CN" sz="2000" b="0" i="0" dirty="0">
                <a:solidFill>
                  <a:schemeClr val="bg2">
                    <a:lumMod val="20000"/>
                    <a:lumOff val="80000"/>
                  </a:schemeClr>
                </a:solidFill>
                <a:effectLst/>
                <a:latin typeface="open sans" panose="020B0604020202020204" pitchFamily="34" charset="0"/>
              </a:rPr>
              <a:t>No dorsal fin</a:t>
            </a:r>
            <a:endParaRPr lang="en-US" altLang="zh-CN" sz="2000" b="0" i="0" dirty="0">
              <a:solidFill>
                <a:schemeClr val="bg2">
                  <a:lumMod val="20000"/>
                  <a:lumOff val="80000"/>
                </a:schemeClr>
              </a:solidFill>
              <a:effectLst/>
              <a:latin typeface="open sans" panose="020B0604020202020204" pitchFamily="34" charset="0"/>
            </a:endParaRPr>
          </a:p>
          <a:p>
            <a:r>
              <a:rPr lang="en-US" altLang="zh-CN" sz="20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A flexible neck</a:t>
            </a:r>
            <a:endParaRPr lang="en-US" altLang="zh-CN" sz="20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14" name="图片占位符 13"/>
          <p:cNvPicPr>
            <a:picLocks noGrp="1" noChangeAspect="1"/>
          </p:cNvPicPr>
          <p:nvPr>
            <p:ph type="pic" idx="1"/>
          </p:nvPr>
        </p:nvPicPr>
        <p:blipFill rotWithShape="1">
          <a:blip r:embed="rId1"/>
          <a:srcRect l="222" r="222"/>
          <a:stretch>
            <a:fillRect/>
          </a:stretch>
        </p:blipFill>
        <p:spPr>
          <a:xfrm>
            <a:off x="6029325" y="1243012"/>
            <a:ext cx="6092825" cy="4572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altLang="zh-CN" sz="2000" dirty="0">
                <a:solidFill>
                  <a:srgbClr val="333333"/>
                </a:solidFill>
                <a:latin typeface="+mn-lt"/>
              </a:rPr>
            </a:br>
            <a:br>
              <a:rPr lang="en-US" altLang="zh-CN" sz="2000" b="0" i="0" dirty="0">
                <a:solidFill>
                  <a:srgbClr val="333333"/>
                </a:solidFill>
                <a:effectLst/>
                <a:latin typeface="+mn-lt"/>
              </a:rPr>
            </a:br>
            <a:endParaRPr lang="zh-CN" altLang="en-US" sz="2000" dirty="0">
              <a:latin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61734" y="592931"/>
            <a:ext cx="5084979" cy="2957513"/>
          </a:xfrm>
        </p:spPr>
        <p:txBody>
          <a:bodyPr>
            <a:noAutofit/>
          </a:bodyPr>
          <a:lstStyle/>
          <a:p>
            <a:r>
              <a:rPr lang="en-US" altLang="zh-CN" sz="4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Size</a:t>
            </a:r>
            <a:endParaRPr lang="en-US" altLang="zh-CN" sz="4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zh-CN" sz="4800" b="0" i="0" dirty="0">
              <a:solidFill>
                <a:srgbClr val="333333"/>
              </a:solidFill>
              <a:latin typeface="+mn-lt"/>
            </a:endParaRPr>
          </a:p>
          <a:p>
            <a:r>
              <a:rPr lang="en-US" altLang="zh-CN" sz="3600" b="0" i="0" dirty="0">
                <a:solidFill>
                  <a:schemeClr val="tx1"/>
                </a:solidFill>
                <a:latin typeface="+mn-lt"/>
              </a:rPr>
              <a:t>The males are larger than the females</a:t>
            </a:r>
            <a:endParaRPr lang="en-US" altLang="zh-CN" sz="3600" b="0" i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0" name="图片占位符 9"/>
          <p:cNvPicPr>
            <a:picLocks noGrp="1" noChangeAspect="1"/>
          </p:cNvPicPr>
          <p:nvPr>
            <p:ph type="pic" idx="1"/>
          </p:nvPr>
        </p:nvPicPr>
        <p:blipFill rotWithShape="1">
          <a:blip r:embed="rId1"/>
          <a:srcRect t="2243" b="2243"/>
          <a:stretch>
            <a:fillRect/>
          </a:stretch>
        </p:blipFill>
        <p:spPr>
          <a:xfrm>
            <a:off x="5665788" y="1264444"/>
            <a:ext cx="640715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6080" y="331274"/>
            <a:ext cx="9404723" cy="1400530"/>
          </a:xfrm>
        </p:spPr>
        <p:txBody>
          <a:bodyPr/>
          <a:lstStyle/>
          <a:p>
            <a:r>
              <a:rPr lang="en-US" altLang="zh-CN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Lifespan &amp; habitat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zh-CN" sz="2800" b="0" i="0" dirty="0">
                <a:solidFill>
                  <a:srgbClr val="333333"/>
                </a:solidFill>
                <a:effectLst/>
              </a:rPr>
              <a:t> </a:t>
            </a:r>
            <a:r>
              <a:rPr lang="en-US" altLang="zh-CN" sz="2800" b="0" i="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wild</a:t>
            </a:r>
            <a:endParaRPr lang="en-US" altLang="zh-CN" sz="2800" b="0" i="0" dirty="0">
              <a:solidFill>
                <a:schemeClr val="accent3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2000" b="0" i="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+mn-lt"/>
              </a:rPr>
              <a:t> 30 years</a:t>
            </a:r>
            <a:endParaRPr lang="en-US" altLang="zh-CN" sz="2000" b="0" i="0" dirty="0">
              <a:solidFill>
                <a:schemeClr val="accent3">
                  <a:lumMod val="60000"/>
                  <a:lumOff val="40000"/>
                </a:schemeClr>
              </a:solidFill>
              <a:effectLst/>
              <a:latin typeface="+mn-lt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873106" y="1971993"/>
            <a:ext cx="2869406" cy="576262"/>
          </a:xfrm>
        </p:spPr>
        <p:txBody>
          <a:bodyPr/>
          <a:lstStyle/>
          <a:p>
            <a:r>
              <a:rPr lang="en-US" altLang="zh-CN" sz="2800" i="1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Habitat</a:t>
            </a:r>
            <a:endParaRPr lang="en-US" altLang="zh-CN" sz="2800" i="1" dirty="0">
              <a:solidFill>
                <a:schemeClr val="accent3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6"/>
          </p:nvPr>
        </p:nvSpPr>
        <p:spPr>
          <a:xfrm>
            <a:off x="3879520" y="2667317"/>
            <a:ext cx="2946794" cy="3589338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the </a:t>
            </a:r>
            <a:r>
              <a:rPr lang="en-US" altLang="zh-CN" sz="20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</a:t>
            </a:r>
            <a:r>
              <a:rPr lang="zh-CN" altLang="en-US" sz="20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mazon and Orinoco rivers.</a:t>
            </a:r>
            <a:endParaRPr lang="zh-CN" altLang="en-US" sz="20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35805" y="1136356"/>
            <a:ext cx="4311872" cy="5457325"/>
          </a:xfrm>
          <a:prstGeom prst="rect">
            <a:avLst/>
          </a:prstGeom>
          <a:ln>
            <a:noFill/>
          </a:ln>
          <a:effectLst>
            <a:glow rad="101600">
              <a:schemeClr val="bg2">
                <a:alpha val="60000"/>
              </a:schemeClr>
            </a:glow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4" y="611982"/>
            <a:ext cx="1473946" cy="802481"/>
          </a:xfrm>
        </p:spPr>
        <p:txBody>
          <a:bodyPr/>
          <a:lstStyle/>
          <a:p>
            <a:r>
              <a:rPr lang="en-US" altLang="zh-CN" sz="4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Diet</a:t>
            </a:r>
            <a:endParaRPr lang="zh-CN" altLang="en-US" sz="4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>
          <a:xfrm>
            <a:off x="1154954" y="1935957"/>
            <a:ext cx="5010102" cy="1664493"/>
          </a:xfrm>
        </p:spPr>
        <p:txBody>
          <a:bodyPr>
            <a:noAutofit/>
          </a:bodyPr>
          <a:lstStyle/>
          <a:p>
            <a:r>
              <a:rPr lang="en-US" altLang="zh-CN" sz="3600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fish</a:t>
            </a:r>
            <a:r>
              <a:rPr lang="zh-CN" altLang="en-US" sz="3600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（</a:t>
            </a:r>
            <a:r>
              <a:rPr lang="en-US" altLang="zh-CN" sz="3600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More than fifty different species of fish</a:t>
            </a:r>
            <a:r>
              <a:rPr lang="zh-CN" altLang="en-US" sz="3600" dirty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）</a:t>
            </a:r>
            <a:endParaRPr lang="zh-CN" altLang="en-US" sz="3600" dirty="0">
              <a:solidFill>
                <a:schemeClr val="accent3">
                  <a:lumMod val="20000"/>
                  <a:lumOff val="80000"/>
                </a:schemeClr>
              </a:solidFill>
              <a:latin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45981" y="1446138"/>
            <a:ext cx="5264560" cy="39657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4954" y="626269"/>
            <a:ext cx="8825659" cy="845344"/>
          </a:xfrm>
        </p:spPr>
        <p:txBody>
          <a:bodyPr/>
          <a:lstStyle/>
          <a:p>
            <a:pPr algn="ctr"/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2"/>
          </p:nvPr>
        </p:nvSpPr>
        <p:spPr>
          <a:xfrm>
            <a:off x="1154953" y="1607344"/>
            <a:ext cx="8825659" cy="3848100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effectLst/>
              </a:rPr>
              <a:t>“Amazon River Dolphin Facts.” </a:t>
            </a:r>
            <a:r>
              <a:rPr lang="en-US" altLang="zh-CN" sz="2400" i="1" dirty="0">
                <a:effectLst/>
              </a:rPr>
              <a:t>WHALE FACTS</a:t>
            </a:r>
            <a:r>
              <a:rPr lang="en-US" altLang="zh-CN" sz="2400" dirty="0">
                <a:effectLst/>
              </a:rPr>
              <a:t>, 11 July 2015, https://www.whalefacts.org/amazon-river-dolphin-facts/#</a:t>
            </a:r>
            <a:endParaRPr lang="en-US" altLang="zh-CN" sz="2400" dirty="0">
              <a:effectLst/>
            </a:endParaRPr>
          </a:p>
          <a:p>
            <a:endParaRPr lang="en-US" altLang="zh-CN" sz="2400" dirty="0">
              <a:effectLst/>
            </a:endParaRPr>
          </a:p>
          <a:p>
            <a:r>
              <a:rPr lang="en-US" altLang="zh-CN" sz="2400" dirty="0">
                <a:effectLst/>
              </a:rPr>
              <a:t>“Amazon River Dolphin.” </a:t>
            </a:r>
            <a:r>
              <a:rPr lang="en-US" altLang="zh-CN" sz="2400" i="1" dirty="0" err="1">
                <a:effectLst/>
              </a:rPr>
              <a:t>BioExpedition</a:t>
            </a:r>
            <a:r>
              <a:rPr lang="en-US" altLang="zh-CN" sz="2400" dirty="0">
                <a:effectLst/>
              </a:rPr>
              <a:t>, 16 Jan. 2020, https://www.bioexpedition.com/amazon-river-dolphin/#</a:t>
            </a:r>
            <a:endParaRPr lang="en-US" altLang="zh-CN" sz="2400" dirty="0">
              <a:effectLst/>
            </a:endParaRPr>
          </a:p>
          <a:p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p="http://schemas.openxmlformats.org/presentationml/2006/main">
  <p:tag name="COMMONDATA" val="eyJoZGlkIjoiNDA1NjQwYzhiYmYxMTdlZmRmNGJhZDdkOGE2ZWNmN2MifQ==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离子">
  <a:themeElements>
    <a:clrScheme name="离子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600</Words>
  <Application>WPS 演示</Application>
  <PresentationFormat>宽屏</PresentationFormat>
  <Paragraphs>44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Wingdings 3</vt:lpstr>
      <vt:lpstr>Arial</vt:lpstr>
      <vt:lpstr>open sans</vt:lpstr>
      <vt:lpstr>Segoe Print</vt:lpstr>
      <vt:lpstr>Century Gothic</vt:lpstr>
      <vt:lpstr>微软雅黑</vt:lpstr>
      <vt:lpstr>Arial Unicode MS</vt:lpstr>
      <vt:lpstr>Calibri</vt:lpstr>
      <vt:lpstr>离子</vt:lpstr>
      <vt:lpstr>Amazon River Dolphin</vt:lpstr>
      <vt:lpstr>Fact Sheet:</vt:lpstr>
      <vt:lpstr>    Appearance  The color is usually gray Long and thin beak Small eyes  </vt:lpstr>
      <vt:lpstr>  </vt:lpstr>
      <vt:lpstr>Lifespan &amp; habitat </vt:lpstr>
      <vt:lpstr>Diet</vt:lpstr>
      <vt:lpstr>Reference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Amazon River Dolphin</dc:title>
  <dc:creator>振博 yuan</dc:creator>
  <cp:lastModifiedBy>Forelskelse.</cp:lastModifiedBy>
  <cp:revision>4</cp:revision>
  <dcterms:created xsi:type="dcterms:W3CDTF">2022-06-09T12:31:00Z</dcterms:created>
  <dcterms:modified xsi:type="dcterms:W3CDTF">2022-06-13T03:59:05Z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2DDD0DE678E944FCAC5F906CFF3FED60</vt:lpwstr>
  </property>
  <property fmtid="{D5CDD505-2E9C-101B-9397-08002B2CF9AE}" pid="3" name="KSOProductBuildVer">
    <vt:lpwstr>2052-11.1.0.11744</vt:lpwstr>
  </property>
</Properties>
</file>

<file path=docProps/thumbnail.jpeg>
</file>